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59059"/>
  </p:normalViewPr>
  <p:slideViewPr>
    <p:cSldViewPr snapToGrid="0" snapToObjects="1">
      <p:cViewPr>
        <p:scale>
          <a:sx n="77" d="100"/>
          <a:sy n="77" d="100"/>
        </p:scale>
        <p:origin x="712"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tiff>
</file>

<file path=ppt/media/image12.png>
</file>

<file path=ppt/media/image13.tiff>
</file>

<file path=ppt/media/image14.png>
</file>

<file path=ppt/media/image15.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AF86BC-2751-1546-9D0A-BD820EFD97F4}" type="datetimeFigureOut">
              <a:rPr lang="en-US" smtClean="0"/>
              <a:t>6/15/20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1F4F44-D328-474E-8F89-799FD44602BC}" type="slidenum">
              <a:rPr lang="en-US" smtClean="0"/>
              <a:t>‹#›</a:t>
            </a:fld>
            <a:endParaRPr lang="en-US"/>
          </a:p>
        </p:txBody>
      </p:sp>
    </p:spTree>
    <p:extLst>
      <p:ext uri="{BB962C8B-B14F-4D97-AF65-F5344CB8AC3E}">
        <p14:creationId xmlns:p14="http://schemas.microsoft.com/office/powerpoint/2010/main" val="1132095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a notes application that contains valuable data but my organization no longer wants to support the environment, or license Notes clients. I have an existing development team but none of them know how to program in Notes nor have the desire to learn.</a:t>
            </a:r>
          </a:p>
          <a:p>
            <a:endParaRPr lang="en-US" dirty="0"/>
          </a:p>
          <a:p>
            <a:r>
              <a:rPr lang="en-US" dirty="0"/>
              <a:t>Using </a:t>
            </a:r>
            <a:r>
              <a:rPr lang="en-US" dirty="0" err="1"/>
              <a:t>HarperDB</a:t>
            </a:r>
            <a:r>
              <a:rPr lang="en-US" dirty="0"/>
              <a:t> I can easily move data out of Notes very quick with full fidelity and capitalize on the skills of the existing non-Notes development team. In this presentation, I'll turn a standard Notes application</a:t>
            </a:r>
          </a:p>
          <a:p>
            <a:r>
              <a:rPr lang="en-US" dirty="0"/>
              <a:t>into a web-based application while gaining the capability to quickly query data using structured query language with no driver.</a:t>
            </a:r>
          </a:p>
        </p:txBody>
      </p:sp>
      <p:sp>
        <p:nvSpPr>
          <p:cNvPr id="4" name="Slide Number Placeholder 3"/>
          <p:cNvSpPr>
            <a:spLocks noGrp="1"/>
          </p:cNvSpPr>
          <p:nvPr>
            <p:ph type="sldNum" sz="quarter" idx="5"/>
          </p:nvPr>
        </p:nvSpPr>
        <p:spPr/>
        <p:txBody>
          <a:bodyPr/>
          <a:lstStyle/>
          <a:p>
            <a:fld id="{F71F4F44-D328-474E-8F89-799FD44602BC}" type="slidenum">
              <a:rPr lang="en-US" smtClean="0"/>
              <a:t>2</a:t>
            </a:fld>
            <a:endParaRPr lang="en-US"/>
          </a:p>
        </p:txBody>
      </p:sp>
    </p:spTree>
    <p:extLst>
      <p:ext uri="{BB962C8B-B14F-4D97-AF65-F5344CB8AC3E}">
        <p14:creationId xmlns:p14="http://schemas.microsoft.com/office/powerpoint/2010/main" val="36640773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the use of the </a:t>
            </a:r>
            <a:r>
              <a:rPr lang="en-US" dirty="0" err="1"/>
              <a:t>jsonata</a:t>
            </a:r>
            <a:r>
              <a:rPr lang="en-US" dirty="0"/>
              <a:t> SEARCH_JSON structure. This allows us to query directly into the Notes document json object stored in </a:t>
            </a:r>
            <a:r>
              <a:rPr lang="en-US" dirty="0" err="1"/>
              <a:t>HarperDB</a:t>
            </a:r>
            <a:r>
              <a:rPr lang="en-US" dirty="0"/>
              <a:t>. With a few differences in format, we’ve got Structured Query Language gathering our Notes data from json objects stored in </a:t>
            </a:r>
            <a:r>
              <a:rPr lang="en-US" dirty="0" err="1"/>
              <a:t>HarperDB</a:t>
            </a:r>
            <a:r>
              <a:rPr lang="en-US" dirty="0"/>
              <a:t>.</a:t>
            </a:r>
          </a:p>
          <a:p>
            <a:endParaRPr lang="en-US" dirty="0"/>
          </a:p>
          <a:p>
            <a:r>
              <a:rPr lang="en-US" dirty="0"/>
              <a:t>The </a:t>
            </a:r>
            <a:r>
              <a:rPr lang="en-US" dirty="0" err="1"/>
              <a:t>index.html</a:t>
            </a:r>
            <a:r>
              <a:rPr lang="en-US" dirty="0"/>
              <a:t> page also checks for a </a:t>
            </a:r>
            <a:r>
              <a:rPr lang="en-US" dirty="0" err="1"/>
              <a:t>url</a:t>
            </a:r>
            <a:r>
              <a:rPr lang="en-US" dirty="0"/>
              <a:t> query string to determine the first letter of the last name. Keep in mind though, the web application platform or functionality doesn’t matter. With the </a:t>
            </a:r>
            <a:r>
              <a:rPr lang="en-US" dirty="0" err="1"/>
              <a:t>HarperDB</a:t>
            </a:r>
            <a:r>
              <a:rPr lang="en-US" dirty="0"/>
              <a:t> query engine, your development teams can get access to Notes data in native json format using traditional SQL.</a:t>
            </a:r>
          </a:p>
        </p:txBody>
      </p:sp>
      <p:sp>
        <p:nvSpPr>
          <p:cNvPr id="4" name="Slide Number Placeholder 3"/>
          <p:cNvSpPr>
            <a:spLocks noGrp="1"/>
          </p:cNvSpPr>
          <p:nvPr>
            <p:ph type="sldNum" sz="quarter" idx="5"/>
          </p:nvPr>
        </p:nvSpPr>
        <p:spPr/>
        <p:txBody>
          <a:bodyPr/>
          <a:lstStyle/>
          <a:p>
            <a:fld id="{F71F4F44-D328-474E-8F89-799FD44602BC}" type="slidenum">
              <a:rPr lang="en-US" smtClean="0"/>
              <a:t>13</a:t>
            </a:fld>
            <a:endParaRPr lang="en-US"/>
          </a:p>
        </p:txBody>
      </p:sp>
    </p:spTree>
    <p:extLst>
      <p:ext uri="{BB962C8B-B14F-4D97-AF65-F5344CB8AC3E}">
        <p14:creationId xmlns:p14="http://schemas.microsoft.com/office/powerpoint/2010/main" val="974945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query used the </a:t>
            </a:r>
            <a:r>
              <a:rPr lang="en-US" dirty="0" err="1"/>
              <a:t>jsonata</a:t>
            </a:r>
            <a:r>
              <a:rPr lang="en-US" dirty="0"/>
              <a:t> attributes of the </a:t>
            </a:r>
            <a:r>
              <a:rPr lang="en-US" dirty="0" err="1"/>
              <a:t>HarperDB</a:t>
            </a:r>
            <a:r>
              <a:rPr lang="en-US" dirty="0"/>
              <a:t> query engine to pull specific Notes items from the JSON object. In the person html, we simply bring back the entire object by querying the database with the Notes UNID of the document. We then parse the object on the page.</a:t>
            </a:r>
          </a:p>
        </p:txBody>
      </p:sp>
      <p:sp>
        <p:nvSpPr>
          <p:cNvPr id="4" name="Slide Number Placeholder 3"/>
          <p:cNvSpPr>
            <a:spLocks noGrp="1"/>
          </p:cNvSpPr>
          <p:nvPr>
            <p:ph type="sldNum" sz="quarter" idx="5"/>
          </p:nvPr>
        </p:nvSpPr>
        <p:spPr/>
        <p:txBody>
          <a:bodyPr/>
          <a:lstStyle/>
          <a:p>
            <a:fld id="{F71F4F44-D328-474E-8F89-799FD44602BC}" type="slidenum">
              <a:rPr lang="en-US" smtClean="0"/>
              <a:t>14</a:t>
            </a:fld>
            <a:endParaRPr lang="en-US"/>
          </a:p>
        </p:txBody>
      </p:sp>
    </p:spTree>
    <p:extLst>
      <p:ext uri="{BB962C8B-B14F-4D97-AF65-F5344CB8AC3E}">
        <p14:creationId xmlns:p14="http://schemas.microsoft.com/office/powerpoint/2010/main" val="2027756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not using the </a:t>
            </a:r>
            <a:r>
              <a:rPr lang="en-US" dirty="0" err="1"/>
              <a:t>HarperDB</a:t>
            </a:r>
            <a:r>
              <a:rPr lang="en-US" dirty="0"/>
              <a:t> id, but rather the UNID from the Notes document.</a:t>
            </a:r>
          </a:p>
        </p:txBody>
      </p:sp>
      <p:sp>
        <p:nvSpPr>
          <p:cNvPr id="4" name="Slide Number Placeholder 3"/>
          <p:cNvSpPr>
            <a:spLocks noGrp="1"/>
          </p:cNvSpPr>
          <p:nvPr>
            <p:ph type="sldNum" sz="quarter" idx="5"/>
          </p:nvPr>
        </p:nvSpPr>
        <p:spPr/>
        <p:txBody>
          <a:bodyPr/>
          <a:lstStyle/>
          <a:p>
            <a:fld id="{F71F4F44-D328-474E-8F89-799FD44602BC}" type="slidenum">
              <a:rPr lang="en-US" smtClean="0"/>
              <a:t>15</a:t>
            </a:fld>
            <a:endParaRPr lang="en-US"/>
          </a:p>
        </p:txBody>
      </p:sp>
    </p:spTree>
    <p:extLst>
      <p:ext uri="{BB962C8B-B14F-4D97-AF65-F5344CB8AC3E}">
        <p14:creationId xmlns:p14="http://schemas.microsoft.com/office/powerpoint/2010/main" val="26613205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same query as the </a:t>
            </a:r>
            <a:r>
              <a:rPr lang="en-US" dirty="0" err="1"/>
              <a:t>person.html</a:t>
            </a:r>
            <a:r>
              <a:rPr lang="en-US" dirty="0"/>
              <a:t>, we’re pulling down the whole json object. Allowing the user to edit values. The update query uses some more of the </a:t>
            </a:r>
            <a:r>
              <a:rPr lang="en-US" dirty="0" err="1"/>
              <a:t>jsonata</a:t>
            </a:r>
            <a:r>
              <a:rPr lang="en-US" dirty="0"/>
              <a:t> functionality to push values right back into the JSON object stored in the </a:t>
            </a:r>
            <a:r>
              <a:rPr lang="en-US" dirty="0" err="1"/>
              <a:t>HarperDB</a:t>
            </a:r>
            <a:r>
              <a:rPr lang="en-US" dirty="0"/>
              <a:t> </a:t>
            </a:r>
          </a:p>
        </p:txBody>
      </p:sp>
      <p:sp>
        <p:nvSpPr>
          <p:cNvPr id="4" name="Slide Number Placeholder 3"/>
          <p:cNvSpPr>
            <a:spLocks noGrp="1"/>
          </p:cNvSpPr>
          <p:nvPr>
            <p:ph type="sldNum" sz="quarter" idx="5"/>
          </p:nvPr>
        </p:nvSpPr>
        <p:spPr/>
        <p:txBody>
          <a:bodyPr/>
          <a:lstStyle/>
          <a:p>
            <a:fld id="{F71F4F44-D328-474E-8F89-799FD44602BC}" type="slidenum">
              <a:rPr lang="en-US" smtClean="0"/>
              <a:t>16</a:t>
            </a:fld>
            <a:endParaRPr lang="en-US"/>
          </a:p>
        </p:txBody>
      </p:sp>
    </p:spTree>
    <p:extLst>
      <p:ext uri="{BB962C8B-B14F-4D97-AF65-F5344CB8AC3E}">
        <p14:creationId xmlns:p14="http://schemas.microsoft.com/office/powerpoint/2010/main" val="1816334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single query with the </a:t>
            </a:r>
            <a:r>
              <a:rPr lang="en-US" dirty="0" err="1"/>
              <a:t>jsonata</a:t>
            </a:r>
            <a:r>
              <a:rPr lang="en-US" dirty="0"/>
              <a:t> format allows the update of values straight into the json object. The reference to the “</a:t>
            </a:r>
            <a:r>
              <a:rPr lang="en-US" dirty="0" err="1"/>
              <a:t>apiEndpointQueryString</a:t>
            </a:r>
            <a:r>
              <a:rPr lang="en-US" dirty="0"/>
              <a:t>” is simply the UNID </a:t>
            </a:r>
            <a:r>
              <a:rPr lang="en-US" dirty="0" err="1"/>
              <a:t>querystring</a:t>
            </a:r>
            <a:r>
              <a:rPr lang="en-US" dirty="0"/>
              <a:t> in the URL of the page.</a:t>
            </a:r>
          </a:p>
          <a:p>
            <a:endParaRPr lang="en-US" dirty="0"/>
          </a:p>
          <a:p>
            <a:r>
              <a:rPr lang="en-US" dirty="0"/>
              <a:t>This website, the java export agent and setup instructions are in the </a:t>
            </a:r>
            <a:r>
              <a:rPr lang="en-US" dirty="0" err="1"/>
              <a:t>Github</a:t>
            </a:r>
            <a:r>
              <a:rPr lang="en-US" dirty="0"/>
              <a:t> repository</a:t>
            </a:r>
          </a:p>
        </p:txBody>
      </p:sp>
      <p:sp>
        <p:nvSpPr>
          <p:cNvPr id="4" name="Slide Number Placeholder 3"/>
          <p:cNvSpPr>
            <a:spLocks noGrp="1"/>
          </p:cNvSpPr>
          <p:nvPr>
            <p:ph type="sldNum" sz="quarter" idx="5"/>
          </p:nvPr>
        </p:nvSpPr>
        <p:spPr/>
        <p:txBody>
          <a:bodyPr/>
          <a:lstStyle/>
          <a:p>
            <a:fld id="{F71F4F44-D328-474E-8F89-799FD44602BC}" type="slidenum">
              <a:rPr lang="en-US" smtClean="0"/>
              <a:t>17</a:t>
            </a:fld>
            <a:endParaRPr lang="en-US"/>
          </a:p>
        </p:txBody>
      </p:sp>
    </p:spTree>
    <p:extLst>
      <p:ext uri="{BB962C8B-B14F-4D97-AF65-F5344CB8AC3E}">
        <p14:creationId xmlns:p14="http://schemas.microsoft.com/office/powerpoint/2010/main" val="3516453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use this on any Notes application, but in this case we’ve selected an application from the vendor… Contacts</a:t>
            </a:r>
          </a:p>
          <a:p>
            <a:endParaRPr lang="en-US" dirty="0"/>
          </a:p>
          <a:p>
            <a:r>
              <a:rPr lang="en-US" dirty="0"/>
              <a:t>Using a simple export agent written in Java that runs in the Notes application, I can export all Notes documents into json objects. I'll import this data into </a:t>
            </a:r>
            <a:r>
              <a:rPr lang="en-US" dirty="0" err="1"/>
              <a:t>HarperDB</a:t>
            </a:r>
            <a:r>
              <a:rPr lang="en-US" dirty="0"/>
              <a:t> with no data manipulation and create a simple website to query this data. During this demo, you'll see the </a:t>
            </a:r>
            <a:r>
              <a:rPr lang="en-US" dirty="0" err="1"/>
              <a:t>HarperDB</a:t>
            </a:r>
            <a:r>
              <a:rPr lang="en-US" dirty="0"/>
              <a:t> cloud interface, and the </a:t>
            </a:r>
            <a:r>
              <a:rPr lang="en-US" dirty="0" err="1"/>
              <a:t>HarperDB</a:t>
            </a:r>
            <a:r>
              <a:rPr lang="en-US" dirty="0"/>
              <a:t> rest </a:t>
            </a:r>
            <a:r>
              <a:rPr lang="en-US" dirty="0" err="1"/>
              <a:t>api's</a:t>
            </a:r>
            <a:r>
              <a:rPr lang="en-US" dirty="0"/>
              <a:t> available to query and view data.</a:t>
            </a:r>
          </a:p>
        </p:txBody>
      </p:sp>
      <p:sp>
        <p:nvSpPr>
          <p:cNvPr id="4" name="Slide Number Placeholder 3"/>
          <p:cNvSpPr>
            <a:spLocks noGrp="1"/>
          </p:cNvSpPr>
          <p:nvPr>
            <p:ph type="sldNum" sz="quarter" idx="5"/>
          </p:nvPr>
        </p:nvSpPr>
        <p:spPr/>
        <p:txBody>
          <a:bodyPr/>
          <a:lstStyle/>
          <a:p>
            <a:fld id="{F71F4F44-D328-474E-8F89-799FD44602BC}" type="slidenum">
              <a:rPr lang="en-US" smtClean="0"/>
              <a:t>4</a:t>
            </a:fld>
            <a:endParaRPr lang="en-US"/>
          </a:p>
        </p:txBody>
      </p:sp>
    </p:spTree>
    <p:extLst>
      <p:ext uri="{BB962C8B-B14F-4D97-AF65-F5344CB8AC3E}">
        <p14:creationId xmlns:p14="http://schemas.microsoft.com/office/powerpoint/2010/main" val="2911243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you've never seen a Notes document represented in json before, it looks like this. The document contains all the Notes Items (storing the data) and document specific data (like form name, </a:t>
            </a:r>
            <a:r>
              <a:rPr lang="en-US" dirty="0" err="1"/>
              <a:t>unid</a:t>
            </a:r>
            <a:r>
              <a:rPr lang="en-US" dirty="0"/>
              <a:t>, last modified date, etc.). Let's take a look, Here is a notes document in the contacts application and the same document represented in JSON.</a:t>
            </a:r>
          </a:p>
          <a:p>
            <a:endParaRPr lang="en-US" dirty="0"/>
          </a:p>
          <a:p>
            <a:r>
              <a:rPr lang="en-US" dirty="0"/>
              <a:t>There is a Java agent that will export all the Notes documents in the application to a .csv file of JSON objects that can be imported with full fidelity into </a:t>
            </a:r>
            <a:r>
              <a:rPr lang="en-US" dirty="0" err="1"/>
              <a:t>HarperDB</a:t>
            </a:r>
            <a:r>
              <a:rPr lang="en-US" dirty="0"/>
              <a:t>.</a:t>
            </a:r>
          </a:p>
          <a:p>
            <a:endParaRPr lang="en-US" dirty="0"/>
          </a:p>
          <a:p>
            <a:r>
              <a:rPr lang="en-US" dirty="0"/>
              <a:t>Keep in mind, this JSON format is what the Notes application provides, no changes have been made. You’ll find the java code in the Git repository. Now let’s create the </a:t>
            </a:r>
            <a:r>
              <a:rPr lang="en-US" dirty="0" err="1"/>
              <a:t>HarperDB</a:t>
            </a:r>
            <a:r>
              <a:rPr lang="en-US" dirty="0"/>
              <a:t> instance and import it</a:t>
            </a:r>
          </a:p>
          <a:p>
            <a:endParaRPr lang="en-US" dirty="0"/>
          </a:p>
        </p:txBody>
      </p:sp>
      <p:sp>
        <p:nvSpPr>
          <p:cNvPr id="4" name="Slide Number Placeholder 3"/>
          <p:cNvSpPr>
            <a:spLocks noGrp="1"/>
          </p:cNvSpPr>
          <p:nvPr>
            <p:ph type="sldNum" sz="quarter" idx="5"/>
          </p:nvPr>
        </p:nvSpPr>
        <p:spPr/>
        <p:txBody>
          <a:bodyPr/>
          <a:lstStyle/>
          <a:p>
            <a:fld id="{F71F4F44-D328-474E-8F89-799FD44602BC}" type="slidenum">
              <a:rPr lang="en-US" smtClean="0"/>
              <a:t>5</a:t>
            </a:fld>
            <a:endParaRPr lang="en-US"/>
          </a:p>
        </p:txBody>
      </p:sp>
    </p:spTree>
    <p:extLst>
      <p:ext uri="{BB962C8B-B14F-4D97-AF65-F5344CB8AC3E}">
        <p14:creationId xmlns:p14="http://schemas.microsoft.com/office/powerpoint/2010/main" val="2514102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example (and the website code to work) create the schema with “</a:t>
            </a:r>
            <a:r>
              <a:rPr lang="en-US" dirty="0" err="1"/>
              <a:t>names_nsf</a:t>
            </a:r>
            <a:r>
              <a:rPr lang="en-US" dirty="0"/>
              <a:t>”, create the table as “person” and the hash attribute of the table as “id”</a:t>
            </a:r>
          </a:p>
          <a:p>
            <a:r>
              <a:rPr lang="en-US" dirty="0"/>
              <a:t>In the right corner above the table columns click the “Bulk upload CSV to person” button</a:t>
            </a:r>
          </a:p>
        </p:txBody>
      </p:sp>
      <p:sp>
        <p:nvSpPr>
          <p:cNvPr id="4" name="Slide Number Placeholder 3"/>
          <p:cNvSpPr>
            <a:spLocks noGrp="1"/>
          </p:cNvSpPr>
          <p:nvPr>
            <p:ph type="sldNum" sz="quarter" idx="5"/>
          </p:nvPr>
        </p:nvSpPr>
        <p:spPr/>
        <p:txBody>
          <a:bodyPr/>
          <a:lstStyle/>
          <a:p>
            <a:fld id="{F71F4F44-D328-474E-8F89-799FD44602BC}" type="slidenum">
              <a:rPr lang="en-US" smtClean="0"/>
              <a:t>7</a:t>
            </a:fld>
            <a:endParaRPr lang="en-US"/>
          </a:p>
        </p:txBody>
      </p:sp>
    </p:spTree>
    <p:extLst>
      <p:ext uri="{BB962C8B-B14F-4D97-AF65-F5344CB8AC3E}">
        <p14:creationId xmlns:p14="http://schemas.microsoft.com/office/powerpoint/2010/main" val="1910234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Select the output file of the java agent that exported the data (</a:t>
            </a:r>
            <a:r>
              <a:rPr lang="en-US" dirty="0" err="1"/>
              <a:t>alldocs.csv</a:t>
            </a:r>
            <a:r>
              <a:rPr lang="en-US" dirty="0"/>
              <a:t>) and click the insert 1001 records button. And the data will be imported.</a:t>
            </a:r>
          </a:p>
        </p:txBody>
      </p:sp>
      <p:sp>
        <p:nvSpPr>
          <p:cNvPr id="4" name="Slide Number Placeholder 3"/>
          <p:cNvSpPr>
            <a:spLocks noGrp="1"/>
          </p:cNvSpPr>
          <p:nvPr>
            <p:ph type="sldNum" sz="quarter" idx="5"/>
          </p:nvPr>
        </p:nvSpPr>
        <p:spPr/>
        <p:txBody>
          <a:bodyPr/>
          <a:lstStyle/>
          <a:p>
            <a:fld id="{F71F4F44-D328-474E-8F89-799FD44602BC}" type="slidenum">
              <a:rPr lang="en-US" smtClean="0"/>
              <a:t>8</a:t>
            </a:fld>
            <a:endParaRPr lang="en-US"/>
          </a:p>
        </p:txBody>
      </p:sp>
    </p:spTree>
    <p:extLst>
      <p:ext uri="{BB962C8B-B14F-4D97-AF65-F5344CB8AC3E}">
        <p14:creationId xmlns:p14="http://schemas.microsoft.com/office/powerpoint/2010/main" val="20984743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will be imported, and will appear like this. Notice.. Upon import, </a:t>
            </a:r>
            <a:r>
              <a:rPr lang="en-US" dirty="0" err="1"/>
              <a:t>HarperDB</a:t>
            </a:r>
            <a:r>
              <a:rPr lang="en-US" dirty="0"/>
              <a:t> creates 3 columns an ID, a created time and an updated time. The “document” column is a json object representing a Notes document from the application. Select a row to display the JSON object.</a:t>
            </a:r>
          </a:p>
        </p:txBody>
      </p:sp>
      <p:sp>
        <p:nvSpPr>
          <p:cNvPr id="4" name="Slide Number Placeholder 3"/>
          <p:cNvSpPr>
            <a:spLocks noGrp="1"/>
          </p:cNvSpPr>
          <p:nvPr>
            <p:ph type="sldNum" sz="quarter" idx="5"/>
          </p:nvPr>
        </p:nvSpPr>
        <p:spPr/>
        <p:txBody>
          <a:bodyPr/>
          <a:lstStyle/>
          <a:p>
            <a:fld id="{F71F4F44-D328-474E-8F89-799FD44602BC}" type="slidenum">
              <a:rPr lang="en-US" smtClean="0"/>
              <a:t>9</a:t>
            </a:fld>
            <a:endParaRPr lang="en-US"/>
          </a:p>
        </p:txBody>
      </p:sp>
    </p:spTree>
    <p:extLst>
      <p:ext uri="{BB962C8B-B14F-4D97-AF65-F5344CB8AC3E}">
        <p14:creationId xmlns:p14="http://schemas.microsoft.com/office/powerpoint/2010/main" val="1746260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this is simply a Notes document as JSON.</a:t>
            </a:r>
          </a:p>
        </p:txBody>
      </p:sp>
      <p:sp>
        <p:nvSpPr>
          <p:cNvPr id="4" name="Slide Number Placeholder 3"/>
          <p:cNvSpPr>
            <a:spLocks noGrp="1"/>
          </p:cNvSpPr>
          <p:nvPr>
            <p:ph type="sldNum" sz="quarter" idx="5"/>
          </p:nvPr>
        </p:nvSpPr>
        <p:spPr/>
        <p:txBody>
          <a:bodyPr/>
          <a:lstStyle/>
          <a:p>
            <a:fld id="{F71F4F44-D328-474E-8F89-799FD44602BC}" type="slidenum">
              <a:rPr lang="en-US" smtClean="0"/>
              <a:t>10</a:t>
            </a:fld>
            <a:endParaRPr lang="en-US"/>
          </a:p>
        </p:txBody>
      </p:sp>
    </p:spTree>
    <p:extLst>
      <p:ext uri="{BB962C8B-B14F-4D97-AF65-F5344CB8AC3E}">
        <p14:creationId xmlns:p14="http://schemas.microsoft.com/office/powerpoint/2010/main" val="4196961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Recap: We’ve exported all data out of a Notes application and imported into </a:t>
            </a:r>
            <a:r>
              <a:rPr lang="en-US" dirty="0" err="1"/>
              <a:t>HarperDB</a:t>
            </a:r>
            <a:r>
              <a:rPr lang="en-US" dirty="0"/>
              <a:t> with NO ETL.</a:t>
            </a:r>
          </a:p>
          <a:p>
            <a:r>
              <a:rPr lang="en-US" dirty="0"/>
              <a:t>The data is stored as JSON Objects</a:t>
            </a:r>
          </a:p>
          <a:p>
            <a:r>
              <a:rPr lang="en-US" dirty="0"/>
              <a:t>We’ve built no indexes, we’ve not normalized the data, we’ve done nothing except export it from notes and import it to </a:t>
            </a:r>
            <a:r>
              <a:rPr lang="en-US" dirty="0" err="1"/>
              <a:t>HarperDB</a:t>
            </a:r>
            <a:endParaRPr lang="en-US" dirty="0"/>
          </a:p>
          <a:p>
            <a:endParaRPr lang="en-US" dirty="0"/>
          </a:p>
          <a:p>
            <a:r>
              <a:rPr lang="en-US" dirty="0"/>
              <a:t>The 3 html files (</a:t>
            </a:r>
            <a:r>
              <a:rPr lang="en-US" dirty="0" err="1"/>
              <a:t>index.html</a:t>
            </a:r>
            <a:r>
              <a:rPr lang="en-US" dirty="0"/>
              <a:t>, </a:t>
            </a:r>
            <a:r>
              <a:rPr lang="en-US" dirty="0" err="1"/>
              <a:t>person.html</a:t>
            </a:r>
            <a:r>
              <a:rPr lang="en-US" dirty="0"/>
              <a:t>, and </a:t>
            </a:r>
            <a:r>
              <a:rPr lang="en-US" dirty="0" err="1"/>
              <a:t>editperson.html</a:t>
            </a:r>
            <a:r>
              <a:rPr lang="en-US" dirty="0"/>
              <a:t>) use </a:t>
            </a:r>
            <a:r>
              <a:rPr lang="en-US" dirty="0" err="1"/>
              <a:t>HarperDB’s</a:t>
            </a:r>
            <a:r>
              <a:rPr lang="en-US" dirty="0"/>
              <a:t> native REST endpoints to retrieve and modify data. This is SQL!</a:t>
            </a:r>
          </a:p>
          <a:p>
            <a:r>
              <a:rPr lang="en-US" dirty="0"/>
              <a:t>Because </a:t>
            </a:r>
            <a:r>
              <a:rPr lang="en-US" dirty="0" err="1"/>
              <a:t>HarperDB</a:t>
            </a:r>
            <a:r>
              <a:rPr lang="en-US" dirty="0"/>
              <a:t> incorporated </a:t>
            </a:r>
            <a:r>
              <a:rPr lang="en-US" dirty="0" err="1"/>
              <a:t>jsonata</a:t>
            </a:r>
            <a:r>
              <a:rPr lang="en-US" dirty="0"/>
              <a:t> into its query engine, we have the capability to run SQL on json objects stored in the database. This application uses ONLY NOTES DATA selected and updated by SQL. We’re not using the </a:t>
            </a:r>
            <a:r>
              <a:rPr lang="en-US" dirty="0" err="1"/>
              <a:t>HarperDB</a:t>
            </a:r>
            <a:r>
              <a:rPr lang="en-US" dirty="0"/>
              <a:t> hash, we’re using the Notes UNID.</a:t>
            </a:r>
          </a:p>
        </p:txBody>
      </p:sp>
      <p:sp>
        <p:nvSpPr>
          <p:cNvPr id="4" name="Slide Number Placeholder 3"/>
          <p:cNvSpPr>
            <a:spLocks noGrp="1"/>
          </p:cNvSpPr>
          <p:nvPr>
            <p:ph type="sldNum" sz="quarter" idx="5"/>
          </p:nvPr>
        </p:nvSpPr>
        <p:spPr/>
        <p:txBody>
          <a:bodyPr/>
          <a:lstStyle/>
          <a:p>
            <a:fld id="{F71F4F44-D328-474E-8F89-799FD44602BC}" type="slidenum">
              <a:rPr lang="en-US" smtClean="0"/>
              <a:t>11</a:t>
            </a:fld>
            <a:endParaRPr lang="en-US"/>
          </a:p>
        </p:txBody>
      </p:sp>
    </p:spTree>
    <p:extLst>
      <p:ext uri="{BB962C8B-B14F-4D97-AF65-F5344CB8AC3E}">
        <p14:creationId xmlns:p14="http://schemas.microsoft.com/office/powerpoint/2010/main" val="36698467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1F4F44-D328-474E-8F89-799FD44602BC}" type="slidenum">
              <a:rPr lang="en-US" smtClean="0"/>
              <a:t>12</a:t>
            </a:fld>
            <a:endParaRPr lang="en-US"/>
          </a:p>
        </p:txBody>
      </p:sp>
    </p:spTree>
    <p:extLst>
      <p:ext uri="{BB962C8B-B14F-4D97-AF65-F5344CB8AC3E}">
        <p14:creationId xmlns:p14="http://schemas.microsoft.com/office/powerpoint/2010/main" val="4019292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6/15/20</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6/15/20</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6/15/20</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6/15/20</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6/15/20</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6/15/20</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6/15/20</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6/15/20</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6/15/20</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6/15/20</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6/15/20</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6/15/20</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rafl-guru-site.s3-website.us-east-2.amazonaws.co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studio.harperdb.io/"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DCE50-0BC2-504C-B308-87FF7085EBE0}"/>
              </a:ext>
            </a:extLst>
          </p:cNvPr>
          <p:cNvSpPr>
            <a:spLocks noGrp="1"/>
          </p:cNvSpPr>
          <p:nvPr>
            <p:ph type="ctrTitle"/>
          </p:nvPr>
        </p:nvSpPr>
        <p:spPr/>
        <p:txBody>
          <a:bodyPr>
            <a:normAutofit fontScale="90000"/>
          </a:bodyPr>
          <a:lstStyle/>
          <a:p>
            <a:r>
              <a:rPr lang="en-US" dirty="0"/>
              <a:t>Moving Legacy Lotus Notes Applications to </a:t>
            </a:r>
            <a:r>
              <a:rPr lang="en-US" dirty="0" err="1"/>
              <a:t>HarperDB</a:t>
            </a:r>
            <a:endParaRPr lang="en-US" dirty="0"/>
          </a:p>
        </p:txBody>
      </p:sp>
      <p:sp>
        <p:nvSpPr>
          <p:cNvPr id="3" name="Subtitle 2">
            <a:extLst>
              <a:ext uri="{FF2B5EF4-FFF2-40B4-BE49-F238E27FC236}">
                <a16:creationId xmlns:a16="http://schemas.microsoft.com/office/drawing/2014/main" id="{A433B93D-4EEA-ED4B-AA47-B13C6832FE9E}"/>
              </a:ext>
            </a:extLst>
          </p:cNvPr>
          <p:cNvSpPr>
            <a:spLocks noGrp="1"/>
          </p:cNvSpPr>
          <p:nvPr>
            <p:ph type="subTitle" idx="1"/>
          </p:nvPr>
        </p:nvSpPr>
        <p:spPr/>
        <p:txBody>
          <a:bodyPr/>
          <a:lstStyle/>
          <a:p>
            <a:r>
              <a:rPr lang="en-US" dirty="0"/>
              <a:t>Compelling data technology to capitalize on legacy investments.</a:t>
            </a:r>
          </a:p>
          <a:p>
            <a:endParaRPr lang="en-US" dirty="0"/>
          </a:p>
        </p:txBody>
      </p:sp>
    </p:spTree>
    <p:extLst>
      <p:ext uri="{BB962C8B-B14F-4D97-AF65-F5344CB8AC3E}">
        <p14:creationId xmlns:p14="http://schemas.microsoft.com/office/powerpoint/2010/main" val="33533044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84DC0-5503-C14D-8FEC-7B230C930F89}"/>
              </a:ext>
            </a:extLst>
          </p:cNvPr>
          <p:cNvSpPr>
            <a:spLocks noGrp="1"/>
          </p:cNvSpPr>
          <p:nvPr>
            <p:ph type="title"/>
          </p:nvPr>
        </p:nvSpPr>
        <p:spPr/>
        <p:txBody>
          <a:bodyPr/>
          <a:lstStyle/>
          <a:p>
            <a:r>
              <a:rPr lang="en-US" dirty="0"/>
              <a:t>JSON Object in a Row</a:t>
            </a:r>
          </a:p>
        </p:txBody>
      </p:sp>
      <p:pic>
        <p:nvPicPr>
          <p:cNvPr id="5" name="Content Placeholder 4" descr="A screenshot of a cell phone&#10;&#10;Description automatically generated">
            <a:extLst>
              <a:ext uri="{FF2B5EF4-FFF2-40B4-BE49-F238E27FC236}">
                <a16:creationId xmlns:a16="http://schemas.microsoft.com/office/drawing/2014/main" id="{BD1CD0EF-8F96-D746-AC41-F363AECEA516}"/>
              </a:ext>
            </a:extLst>
          </p:cNvPr>
          <p:cNvPicPr>
            <a:picLocks noGrp="1" noChangeAspect="1"/>
          </p:cNvPicPr>
          <p:nvPr>
            <p:ph idx="1"/>
          </p:nvPr>
        </p:nvPicPr>
        <p:blipFill>
          <a:blip r:embed="rId3"/>
          <a:stretch>
            <a:fillRect/>
          </a:stretch>
        </p:blipFill>
        <p:spPr>
          <a:xfrm>
            <a:off x="2773363" y="2114858"/>
            <a:ext cx="7796212" cy="3872884"/>
          </a:xfrm>
        </p:spPr>
      </p:pic>
    </p:spTree>
    <p:extLst>
      <p:ext uri="{BB962C8B-B14F-4D97-AF65-F5344CB8AC3E}">
        <p14:creationId xmlns:p14="http://schemas.microsoft.com/office/powerpoint/2010/main" val="2261602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86A24-285D-414A-8CD3-9E1CF21D5B41}"/>
              </a:ext>
            </a:extLst>
          </p:cNvPr>
          <p:cNvSpPr>
            <a:spLocks noGrp="1"/>
          </p:cNvSpPr>
          <p:nvPr>
            <p:ph type="title"/>
          </p:nvPr>
        </p:nvSpPr>
        <p:spPr/>
        <p:txBody>
          <a:bodyPr/>
          <a:lstStyle/>
          <a:p>
            <a:r>
              <a:rPr lang="en-US" dirty="0"/>
              <a:t>Simple Web Application with </a:t>
            </a:r>
            <a:r>
              <a:rPr lang="en-US" dirty="0" err="1"/>
              <a:t>HarperDB</a:t>
            </a:r>
            <a:r>
              <a:rPr lang="en-US" dirty="0"/>
              <a:t> as the backend</a:t>
            </a:r>
          </a:p>
        </p:txBody>
      </p:sp>
      <p:pic>
        <p:nvPicPr>
          <p:cNvPr id="5" name="Content Placeholder 4" descr="A screenshot of a social media post&#10;&#10;Description automatically generated">
            <a:extLst>
              <a:ext uri="{FF2B5EF4-FFF2-40B4-BE49-F238E27FC236}">
                <a16:creationId xmlns:a16="http://schemas.microsoft.com/office/drawing/2014/main" id="{5C3DE56B-1329-664B-843D-8FF3426CBD8C}"/>
              </a:ext>
            </a:extLst>
          </p:cNvPr>
          <p:cNvPicPr>
            <a:picLocks noGrp="1" noChangeAspect="1"/>
          </p:cNvPicPr>
          <p:nvPr>
            <p:ph idx="1"/>
          </p:nvPr>
        </p:nvPicPr>
        <p:blipFill>
          <a:blip r:embed="rId3"/>
          <a:stretch>
            <a:fillRect/>
          </a:stretch>
        </p:blipFill>
        <p:spPr>
          <a:xfrm>
            <a:off x="3438995" y="2052638"/>
            <a:ext cx="6464947" cy="3997325"/>
          </a:xfrm>
        </p:spPr>
      </p:pic>
    </p:spTree>
    <p:extLst>
      <p:ext uri="{BB962C8B-B14F-4D97-AF65-F5344CB8AC3E}">
        <p14:creationId xmlns:p14="http://schemas.microsoft.com/office/powerpoint/2010/main" val="1044554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30C01-DD9D-6E43-B149-B455FF23E74F}"/>
              </a:ext>
            </a:extLst>
          </p:cNvPr>
          <p:cNvSpPr>
            <a:spLocks noGrp="1"/>
          </p:cNvSpPr>
          <p:nvPr>
            <p:ph type="title"/>
          </p:nvPr>
        </p:nvSpPr>
        <p:spPr/>
        <p:txBody>
          <a:bodyPr/>
          <a:lstStyle/>
          <a:p>
            <a:r>
              <a:rPr lang="en-US" dirty="0"/>
              <a:t>Test Application</a:t>
            </a:r>
          </a:p>
        </p:txBody>
      </p:sp>
      <p:sp>
        <p:nvSpPr>
          <p:cNvPr id="3" name="Content Placeholder 2">
            <a:extLst>
              <a:ext uri="{FF2B5EF4-FFF2-40B4-BE49-F238E27FC236}">
                <a16:creationId xmlns:a16="http://schemas.microsoft.com/office/drawing/2014/main" id="{FE8417CC-6CAE-4F4B-97AB-24D84F57A86B}"/>
              </a:ext>
            </a:extLst>
          </p:cNvPr>
          <p:cNvSpPr>
            <a:spLocks noGrp="1"/>
          </p:cNvSpPr>
          <p:nvPr>
            <p:ph idx="1"/>
          </p:nvPr>
        </p:nvSpPr>
        <p:spPr/>
        <p:txBody>
          <a:bodyPr/>
          <a:lstStyle/>
          <a:p>
            <a:r>
              <a:rPr lang="en-US" dirty="0">
                <a:hlinkClick r:id="rId3"/>
              </a:rPr>
              <a:t>http://rafl-guru-site.s3-website.us-east-2.amazonaws.com/</a:t>
            </a:r>
            <a:endParaRPr lang="en-US" dirty="0"/>
          </a:p>
        </p:txBody>
      </p:sp>
    </p:spTree>
    <p:extLst>
      <p:ext uri="{BB962C8B-B14F-4D97-AF65-F5344CB8AC3E}">
        <p14:creationId xmlns:p14="http://schemas.microsoft.com/office/powerpoint/2010/main" val="1296956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ED40A-7021-0A4F-9015-42A2C3C7B5CD}"/>
              </a:ext>
            </a:extLst>
          </p:cNvPr>
          <p:cNvSpPr>
            <a:spLocks noGrp="1"/>
          </p:cNvSpPr>
          <p:nvPr>
            <p:ph type="title"/>
          </p:nvPr>
        </p:nvSpPr>
        <p:spPr/>
        <p:txBody>
          <a:bodyPr/>
          <a:lstStyle/>
          <a:p>
            <a:r>
              <a:rPr lang="en-US" dirty="0"/>
              <a:t>Query used on </a:t>
            </a:r>
            <a:r>
              <a:rPr lang="en-US" dirty="0" err="1"/>
              <a:t>index.html</a:t>
            </a:r>
            <a:endParaRPr lang="en-US" dirty="0"/>
          </a:p>
        </p:txBody>
      </p:sp>
      <p:pic>
        <p:nvPicPr>
          <p:cNvPr id="4" name="Content Placeholder 3">
            <a:extLst>
              <a:ext uri="{FF2B5EF4-FFF2-40B4-BE49-F238E27FC236}">
                <a16:creationId xmlns:a16="http://schemas.microsoft.com/office/drawing/2014/main" id="{94B075C1-FBD8-3042-BD7F-3F677A40F5A2}"/>
              </a:ext>
            </a:extLst>
          </p:cNvPr>
          <p:cNvPicPr>
            <a:picLocks noGrp="1" noChangeAspect="1"/>
          </p:cNvPicPr>
          <p:nvPr>
            <p:ph idx="1"/>
          </p:nvPr>
        </p:nvPicPr>
        <p:blipFill>
          <a:blip r:embed="rId3"/>
          <a:stretch>
            <a:fillRect/>
          </a:stretch>
        </p:blipFill>
        <p:spPr>
          <a:xfrm>
            <a:off x="2773363" y="2461868"/>
            <a:ext cx="7796212" cy="3178865"/>
          </a:xfrm>
          <a:prstGeom prst="rect">
            <a:avLst/>
          </a:prstGeom>
        </p:spPr>
      </p:pic>
    </p:spTree>
    <p:extLst>
      <p:ext uri="{BB962C8B-B14F-4D97-AF65-F5344CB8AC3E}">
        <p14:creationId xmlns:p14="http://schemas.microsoft.com/office/powerpoint/2010/main" val="2100304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EE1C5-9962-B648-882D-C8FF39F8CE52}"/>
              </a:ext>
            </a:extLst>
          </p:cNvPr>
          <p:cNvSpPr>
            <a:spLocks noGrp="1"/>
          </p:cNvSpPr>
          <p:nvPr>
            <p:ph type="title"/>
          </p:nvPr>
        </p:nvSpPr>
        <p:spPr/>
        <p:txBody>
          <a:bodyPr/>
          <a:lstStyle/>
          <a:p>
            <a:r>
              <a:rPr lang="en-US" dirty="0"/>
              <a:t>Viewing Details</a:t>
            </a:r>
          </a:p>
        </p:txBody>
      </p:sp>
      <p:pic>
        <p:nvPicPr>
          <p:cNvPr id="5" name="Content Placeholder 4" descr="A screenshot of a cell phone&#10;&#10;Description automatically generated">
            <a:extLst>
              <a:ext uri="{FF2B5EF4-FFF2-40B4-BE49-F238E27FC236}">
                <a16:creationId xmlns:a16="http://schemas.microsoft.com/office/drawing/2014/main" id="{29D941FF-589E-D14D-87DA-28B3697053F7}"/>
              </a:ext>
            </a:extLst>
          </p:cNvPr>
          <p:cNvPicPr>
            <a:picLocks noGrp="1" noChangeAspect="1"/>
          </p:cNvPicPr>
          <p:nvPr>
            <p:ph idx="1"/>
          </p:nvPr>
        </p:nvPicPr>
        <p:blipFill>
          <a:blip r:embed="rId3"/>
          <a:stretch>
            <a:fillRect/>
          </a:stretch>
        </p:blipFill>
        <p:spPr>
          <a:xfrm>
            <a:off x="2773363" y="2566118"/>
            <a:ext cx="7796212" cy="2970364"/>
          </a:xfrm>
        </p:spPr>
      </p:pic>
    </p:spTree>
    <p:extLst>
      <p:ext uri="{BB962C8B-B14F-4D97-AF65-F5344CB8AC3E}">
        <p14:creationId xmlns:p14="http://schemas.microsoft.com/office/powerpoint/2010/main" val="130563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81E21-30CA-AF46-B0FF-42AE26EF1E4B}"/>
              </a:ext>
            </a:extLst>
          </p:cNvPr>
          <p:cNvSpPr>
            <a:spLocks noGrp="1"/>
          </p:cNvSpPr>
          <p:nvPr>
            <p:ph type="title"/>
          </p:nvPr>
        </p:nvSpPr>
        <p:spPr/>
        <p:txBody>
          <a:bodyPr/>
          <a:lstStyle/>
          <a:p>
            <a:r>
              <a:rPr lang="en-US" dirty="0"/>
              <a:t>Query for </a:t>
            </a:r>
            <a:r>
              <a:rPr lang="en-US" dirty="0" err="1"/>
              <a:t>person.html</a:t>
            </a:r>
            <a:endParaRPr lang="en-US" dirty="0"/>
          </a:p>
        </p:txBody>
      </p:sp>
      <p:pic>
        <p:nvPicPr>
          <p:cNvPr id="4" name="Content Placeholder 3">
            <a:extLst>
              <a:ext uri="{FF2B5EF4-FFF2-40B4-BE49-F238E27FC236}">
                <a16:creationId xmlns:a16="http://schemas.microsoft.com/office/drawing/2014/main" id="{11ED44D2-85F7-4D43-8B1B-5E6B8D2DBF37}"/>
              </a:ext>
            </a:extLst>
          </p:cNvPr>
          <p:cNvPicPr>
            <a:picLocks noGrp="1" noChangeAspect="1"/>
          </p:cNvPicPr>
          <p:nvPr>
            <p:ph idx="1"/>
          </p:nvPr>
        </p:nvPicPr>
        <p:blipFill>
          <a:blip r:embed="rId3"/>
          <a:stretch>
            <a:fillRect/>
          </a:stretch>
        </p:blipFill>
        <p:spPr>
          <a:xfrm>
            <a:off x="2773363" y="3316174"/>
            <a:ext cx="7796212" cy="1470253"/>
          </a:xfrm>
          <a:prstGeom prst="rect">
            <a:avLst/>
          </a:prstGeom>
        </p:spPr>
      </p:pic>
    </p:spTree>
    <p:extLst>
      <p:ext uri="{BB962C8B-B14F-4D97-AF65-F5344CB8AC3E}">
        <p14:creationId xmlns:p14="http://schemas.microsoft.com/office/powerpoint/2010/main" val="3063692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15067-20B8-914A-B368-406D448499CC}"/>
              </a:ext>
            </a:extLst>
          </p:cNvPr>
          <p:cNvSpPr>
            <a:spLocks noGrp="1"/>
          </p:cNvSpPr>
          <p:nvPr>
            <p:ph type="title"/>
          </p:nvPr>
        </p:nvSpPr>
        <p:spPr/>
        <p:txBody>
          <a:bodyPr/>
          <a:lstStyle/>
          <a:p>
            <a:r>
              <a:rPr lang="en-US" dirty="0"/>
              <a:t>Updating the JSON Object</a:t>
            </a:r>
          </a:p>
        </p:txBody>
      </p:sp>
      <p:pic>
        <p:nvPicPr>
          <p:cNvPr id="6" name="Content Placeholder 5" descr="A screenshot of a cell phone&#10;&#10;Description automatically generated">
            <a:extLst>
              <a:ext uri="{FF2B5EF4-FFF2-40B4-BE49-F238E27FC236}">
                <a16:creationId xmlns:a16="http://schemas.microsoft.com/office/drawing/2014/main" id="{AC668A22-08EB-9747-ABA4-8FBC82C64D9D}"/>
              </a:ext>
            </a:extLst>
          </p:cNvPr>
          <p:cNvPicPr>
            <a:picLocks noGrp="1" noChangeAspect="1"/>
          </p:cNvPicPr>
          <p:nvPr>
            <p:ph idx="1"/>
          </p:nvPr>
        </p:nvPicPr>
        <p:blipFill>
          <a:blip r:embed="rId3"/>
          <a:stretch>
            <a:fillRect/>
          </a:stretch>
        </p:blipFill>
        <p:spPr>
          <a:xfrm>
            <a:off x="4202029" y="2052638"/>
            <a:ext cx="4938879" cy="3997325"/>
          </a:xfrm>
        </p:spPr>
      </p:pic>
    </p:spTree>
    <p:extLst>
      <p:ext uri="{BB962C8B-B14F-4D97-AF65-F5344CB8AC3E}">
        <p14:creationId xmlns:p14="http://schemas.microsoft.com/office/powerpoint/2010/main" val="1062837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80A5F-FBA5-474A-8B05-E2FFCFB14C9B}"/>
              </a:ext>
            </a:extLst>
          </p:cNvPr>
          <p:cNvSpPr>
            <a:spLocks noGrp="1"/>
          </p:cNvSpPr>
          <p:nvPr>
            <p:ph type="title"/>
          </p:nvPr>
        </p:nvSpPr>
        <p:spPr/>
        <p:txBody>
          <a:bodyPr/>
          <a:lstStyle/>
          <a:p>
            <a:r>
              <a:rPr lang="en-US" dirty="0"/>
              <a:t>Query for </a:t>
            </a:r>
            <a:r>
              <a:rPr lang="en-US" dirty="0" err="1"/>
              <a:t>editperson.html</a:t>
            </a:r>
            <a:endParaRPr lang="en-US" dirty="0"/>
          </a:p>
        </p:txBody>
      </p:sp>
      <p:pic>
        <p:nvPicPr>
          <p:cNvPr id="4" name="Content Placeholder 3">
            <a:extLst>
              <a:ext uri="{FF2B5EF4-FFF2-40B4-BE49-F238E27FC236}">
                <a16:creationId xmlns:a16="http://schemas.microsoft.com/office/drawing/2014/main" id="{595EE4C7-0F5D-0444-942A-D49035BD18A1}"/>
              </a:ext>
            </a:extLst>
          </p:cNvPr>
          <p:cNvPicPr>
            <a:picLocks noGrp="1" noChangeAspect="1"/>
          </p:cNvPicPr>
          <p:nvPr>
            <p:ph idx="1"/>
          </p:nvPr>
        </p:nvPicPr>
        <p:blipFill>
          <a:blip r:embed="rId3"/>
          <a:stretch>
            <a:fillRect/>
          </a:stretch>
        </p:blipFill>
        <p:spPr>
          <a:xfrm>
            <a:off x="2773363" y="2874385"/>
            <a:ext cx="7796212" cy="2353830"/>
          </a:xfrm>
          <a:prstGeom prst="rect">
            <a:avLst/>
          </a:prstGeom>
        </p:spPr>
      </p:pic>
    </p:spTree>
    <p:extLst>
      <p:ext uri="{BB962C8B-B14F-4D97-AF65-F5344CB8AC3E}">
        <p14:creationId xmlns:p14="http://schemas.microsoft.com/office/powerpoint/2010/main" val="1981478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11CE5-36CC-8145-9E92-7E00F0822612}"/>
              </a:ext>
            </a:extLst>
          </p:cNvPr>
          <p:cNvSpPr>
            <a:spLocks noGrp="1"/>
          </p:cNvSpPr>
          <p:nvPr>
            <p:ph type="title"/>
          </p:nvPr>
        </p:nvSpPr>
        <p:spPr/>
        <p:txBody>
          <a:bodyPr/>
          <a:lstStyle/>
          <a:p>
            <a:r>
              <a:rPr lang="en-US" dirty="0"/>
              <a:t>Additional Benefits of </a:t>
            </a:r>
            <a:r>
              <a:rPr lang="en-US" dirty="0" err="1"/>
              <a:t>HarperDB</a:t>
            </a:r>
            <a:endParaRPr lang="en-US" dirty="0"/>
          </a:p>
        </p:txBody>
      </p:sp>
      <p:sp>
        <p:nvSpPr>
          <p:cNvPr id="3" name="Content Placeholder 2">
            <a:extLst>
              <a:ext uri="{FF2B5EF4-FFF2-40B4-BE49-F238E27FC236}">
                <a16:creationId xmlns:a16="http://schemas.microsoft.com/office/drawing/2014/main" id="{591A3BB1-BD9C-1843-BF68-81F270B5AD4C}"/>
              </a:ext>
            </a:extLst>
          </p:cNvPr>
          <p:cNvSpPr>
            <a:spLocks noGrp="1"/>
          </p:cNvSpPr>
          <p:nvPr>
            <p:ph idx="1"/>
          </p:nvPr>
        </p:nvSpPr>
        <p:spPr/>
        <p:txBody>
          <a:bodyPr/>
          <a:lstStyle/>
          <a:p>
            <a:r>
              <a:rPr lang="en-US" dirty="0"/>
              <a:t>Clustering &amp; Replication</a:t>
            </a:r>
          </a:p>
          <a:p>
            <a:r>
              <a:rPr lang="en-US" dirty="0"/>
              <a:t>A secure REST API - every call is authenticated (similar to the Notes Remote Procedure Call)</a:t>
            </a:r>
          </a:p>
          <a:p>
            <a:r>
              <a:rPr lang="en-US" dirty="0"/>
              <a:t>Cloud Native</a:t>
            </a:r>
          </a:p>
          <a:p>
            <a:r>
              <a:rPr lang="en-US" dirty="0"/>
              <a:t>An unbelievably responsive product development team committed to your success</a:t>
            </a:r>
          </a:p>
          <a:p>
            <a:r>
              <a:rPr lang="en-US"/>
              <a:t>Excellent pricing</a:t>
            </a:r>
            <a:endParaRPr lang="en-US" dirty="0"/>
          </a:p>
          <a:p>
            <a:endParaRPr lang="en-US" dirty="0"/>
          </a:p>
        </p:txBody>
      </p:sp>
    </p:spTree>
    <p:extLst>
      <p:ext uri="{BB962C8B-B14F-4D97-AF65-F5344CB8AC3E}">
        <p14:creationId xmlns:p14="http://schemas.microsoft.com/office/powerpoint/2010/main" val="3031828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0B284-EBC8-AC48-8BC1-846936F922EC}"/>
              </a:ext>
            </a:extLst>
          </p:cNvPr>
          <p:cNvSpPr>
            <a:spLocks noGrp="1"/>
          </p:cNvSpPr>
          <p:nvPr>
            <p:ph type="title"/>
          </p:nvPr>
        </p:nvSpPr>
        <p:spPr/>
        <p:txBody>
          <a:bodyPr/>
          <a:lstStyle/>
          <a:p>
            <a:r>
              <a:rPr lang="en-US" dirty="0"/>
              <a:t>Value in an unsupported environment</a:t>
            </a:r>
          </a:p>
        </p:txBody>
      </p:sp>
      <p:sp>
        <p:nvSpPr>
          <p:cNvPr id="3" name="Content Placeholder 2">
            <a:extLst>
              <a:ext uri="{FF2B5EF4-FFF2-40B4-BE49-F238E27FC236}">
                <a16:creationId xmlns:a16="http://schemas.microsoft.com/office/drawing/2014/main" id="{796EE7D5-6C58-764D-80C0-C9D26E954AD8}"/>
              </a:ext>
            </a:extLst>
          </p:cNvPr>
          <p:cNvSpPr>
            <a:spLocks noGrp="1"/>
          </p:cNvSpPr>
          <p:nvPr>
            <p:ph idx="1"/>
          </p:nvPr>
        </p:nvSpPr>
        <p:spPr/>
        <p:txBody>
          <a:bodyPr/>
          <a:lstStyle/>
          <a:p>
            <a:r>
              <a:rPr lang="en-US" dirty="0"/>
              <a:t>Large volume of valuable data</a:t>
            </a:r>
          </a:p>
          <a:p>
            <a:r>
              <a:rPr lang="en-US" dirty="0"/>
              <a:t>Organization doesn’t have the desire or capability to support the environment</a:t>
            </a:r>
          </a:p>
          <a:p>
            <a:r>
              <a:rPr lang="en-US" dirty="0"/>
              <a:t>Organization does not want to license server or clients any longer</a:t>
            </a:r>
          </a:p>
          <a:p>
            <a:r>
              <a:rPr lang="en-US" dirty="0"/>
              <a:t>Development teams using other technology stacks</a:t>
            </a:r>
          </a:p>
        </p:txBody>
      </p:sp>
    </p:spTree>
    <p:extLst>
      <p:ext uri="{BB962C8B-B14F-4D97-AF65-F5344CB8AC3E}">
        <p14:creationId xmlns:p14="http://schemas.microsoft.com/office/powerpoint/2010/main" val="1609249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81D90-B937-3047-9E17-4AA879083C04}"/>
              </a:ext>
            </a:extLst>
          </p:cNvPr>
          <p:cNvSpPr>
            <a:spLocks noGrp="1"/>
          </p:cNvSpPr>
          <p:nvPr>
            <p:ph type="title"/>
          </p:nvPr>
        </p:nvSpPr>
        <p:spPr/>
        <p:txBody>
          <a:bodyPr/>
          <a:lstStyle/>
          <a:p>
            <a:r>
              <a:rPr lang="en-US" dirty="0"/>
              <a:t>Benefits</a:t>
            </a:r>
          </a:p>
        </p:txBody>
      </p:sp>
      <p:sp>
        <p:nvSpPr>
          <p:cNvPr id="3" name="Content Placeholder 2">
            <a:extLst>
              <a:ext uri="{FF2B5EF4-FFF2-40B4-BE49-F238E27FC236}">
                <a16:creationId xmlns:a16="http://schemas.microsoft.com/office/drawing/2014/main" id="{2F20A3CD-A676-7842-883B-6AA894A39525}"/>
              </a:ext>
            </a:extLst>
          </p:cNvPr>
          <p:cNvSpPr>
            <a:spLocks noGrp="1"/>
          </p:cNvSpPr>
          <p:nvPr>
            <p:ph idx="1"/>
          </p:nvPr>
        </p:nvSpPr>
        <p:spPr/>
        <p:txBody>
          <a:bodyPr>
            <a:normAutofit/>
          </a:bodyPr>
          <a:lstStyle/>
          <a:p>
            <a:r>
              <a:rPr lang="en-US" dirty="0"/>
              <a:t>Unreasonably easy to move Notes data into a new platform (hint: you support native formats and don't change any data!)</a:t>
            </a:r>
          </a:p>
          <a:p>
            <a:r>
              <a:rPr lang="en-US" dirty="0"/>
              <a:t>Clever Querying using standard Structured Query Language even though the data is not normalized in any way</a:t>
            </a:r>
          </a:p>
          <a:p>
            <a:r>
              <a:rPr lang="en-US" dirty="0"/>
              <a:t>Existing non-Notes development teams can be instantly productive with your legacy notes data via REST API or Drivers</a:t>
            </a:r>
          </a:p>
          <a:p>
            <a:r>
              <a:rPr lang="en-US" dirty="0"/>
              <a:t>No dependence on a Notes/Domino server, and no longer need specialized development skills (Domino developers)</a:t>
            </a:r>
          </a:p>
          <a:p>
            <a:endParaRPr lang="en-US" dirty="0"/>
          </a:p>
        </p:txBody>
      </p:sp>
    </p:spTree>
    <p:extLst>
      <p:ext uri="{BB962C8B-B14F-4D97-AF65-F5344CB8AC3E}">
        <p14:creationId xmlns:p14="http://schemas.microsoft.com/office/powerpoint/2010/main" val="1813956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6810E-3F71-0647-9951-72CC23E6B2C0}"/>
              </a:ext>
            </a:extLst>
          </p:cNvPr>
          <p:cNvSpPr>
            <a:spLocks noGrp="1"/>
          </p:cNvSpPr>
          <p:nvPr>
            <p:ph type="title"/>
          </p:nvPr>
        </p:nvSpPr>
        <p:spPr/>
        <p:txBody>
          <a:bodyPr/>
          <a:lstStyle/>
          <a:p>
            <a:r>
              <a:rPr lang="en-US" dirty="0"/>
              <a:t>Example Application: </a:t>
            </a:r>
            <a:r>
              <a:rPr lang="en-US" dirty="0" err="1"/>
              <a:t>names.nsf</a:t>
            </a:r>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86202A79-3643-224C-94F1-99DE7732EB82}"/>
              </a:ext>
            </a:extLst>
          </p:cNvPr>
          <p:cNvPicPr>
            <a:picLocks noGrp="1" noChangeAspect="1"/>
          </p:cNvPicPr>
          <p:nvPr>
            <p:ph idx="1"/>
          </p:nvPr>
        </p:nvPicPr>
        <p:blipFill>
          <a:blip r:embed="rId3"/>
          <a:stretch>
            <a:fillRect/>
          </a:stretch>
        </p:blipFill>
        <p:spPr>
          <a:xfrm>
            <a:off x="2773363" y="2168945"/>
            <a:ext cx="7796212" cy="3764710"/>
          </a:xfrm>
        </p:spPr>
      </p:pic>
    </p:spTree>
    <p:extLst>
      <p:ext uri="{BB962C8B-B14F-4D97-AF65-F5344CB8AC3E}">
        <p14:creationId xmlns:p14="http://schemas.microsoft.com/office/powerpoint/2010/main" val="3474116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42BBD-92C3-E245-96EA-A730A076C7AB}"/>
              </a:ext>
            </a:extLst>
          </p:cNvPr>
          <p:cNvSpPr>
            <a:spLocks noGrp="1"/>
          </p:cNvSpPr>
          <p:nvPr>
            <p:ph type="title"/>
          </p:nvPr>
        </p:nvSpPr>
        <p:spPr/>
        <p:txBody>
          <a:bodyPr/>
          <a:lstStyle/>
          <a:p>
            <a:r>
              <a:rPr lang="en-US" dirty="0"/>
              <a:t>Notes Application Document &amp; JSON</a:t>
            </a:r>
          </a:p>
        </p:txBody>
      </p:sp>
      <p:pic>
        <p:nvPicPr>
          <p:cNvPr id="5" name="Content Placeholder 4" descr="A screenshot of a computer&#10;&#10;Description automatically generated">
            <a:extLst>
              <a:ext uri="{FF2B5EF4-FFF2-40B4-BE49-F238E27FC236}">
                <a16:creationId xmlns:a16="http://schemas.microsoft.com/office/drawing/2014/main" id="{C0D73941-EBA0-0F44-B9D6-3FCBC383959E}"/>
              </a:ext>
            </a:extLst>
          </p:cNvPr>
          <p:cNvPicPr>
            <a:picLocks noGrp="1" noChangeAspect="1"/>
          </p:cNvPicPr>
          <p:nvPr>
            <p:ph idx="1"/>
          </p:nvPr>
        </p:nvPicPr>
        <p:blipFill>
          <a:blip r:embed="rId3"/>
          <a:stretch>
            <a:fillRect/>
          </a:stretch>
        </p:blipFill>
        <p:spPr>
          <a:xfrm>
            <a:off x="3038541" y="2052638"/>
            <a:ext cx="7265855" cy="3997325"/>
          </a:xfrm>
        </p:spPr>
      </p:pic>
    </p:spTree>
    <p:extLst>
      <p:ext uri="{BB962C8B-B14F-4D97-AF65-F5344CB8AC3E}">
        <p14:creationId xmlns:p14="http://schemas.microsoft.com/office/powerpoint/2010/main" val="1058098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2FD21-C468-EF4E-B1B5-4316A14A8F97}"/>
              </a:ext>
            </a:extLst>
          </p:cNvPr>
          <p:cNvSpPr>
            <a:spLocks noGrp="1"/>
          </p:cNvSpPr>
          <p:nvPr>
            <p:ph type="title"/>
          </p:nvPr>
        </p:nvSpPr>
        <p:spPr/>
        <p:txBody>
          <a:bodyPr/>
          <a:lstStyle/>
          <a:p>
            <a:r>
              <a:rPr lang="en-US" dirty="0"/>
              <a:t>Create the </a:t>
            </a:r>
            <a:r>
              <a:rPr lang="en-US" dirty="0" err="1"/>
              <a:t>HarperDB</a:t>
            </a:r>
            <a:r>
              <a:rPr lang="en-US" dirty="0"/>
              <a:t> Instance</a:t>
            </a:r>
          </a:p>
        </p:txBody>
      </p:sp>
      <p:sp>
        <p:nvSpPr>
          <p:cNvPr id="3" name="Content Placeholder 2">
            <a:extLst>
              <a:ext uri="{FF2B5EF4-FFF2-40B4-BE49-F238E27FC236}">
                <a16:creationId xmlns:a16="http://schemas.microsoft.com/office/drawing/2014/main" id="{5E85EBD0-A45E-5D49-A173-F5896EFA4078}"/>
              </a:ext>
            </a:extLst>
          </p:cNvPr>
          <p:cNvSpPr>
            <a:spLocks noGrp="1"/>
          </p:cNvSpPr>
          <p:nvPr>
            <p:ph idx="1"/>
          </p:nvPr>
        </p:nvSpPr>
        <p:spPr/>
        <p:txBody>
          <a:bodyPr/>
          <a:lstStyle/>
          <a:p>
            <a:r>
              <a:rPr lang="en-US" dirty="0"/>
              <a:t>Go to </a:t>
            </a:r>
            <a:r>
              <a:rPr lang="en-US" dirty="0">
                <a:hlinkClick r:id="rId2"/>
              </a:rPr>
              <a:t>https://studio.harperdb.io</a:t>
            </a:r>
            <a:endParaRPr lang="en-US" dirty="0"/>
          </a:p>
          <a:p>
            <a:r>
              <a:rPr lang="en-US" dirty="0"/>
              <a:t>Create an account</a:t>
            </a:r>
          </a:p>
          <a:p>
            <a:r>
              <a:rPr lang="en-US" dirty="0"/>
              <a:t>Create a new </a:t>
            </a:r>
            <a:r>
              <a:rPr lang="en-US" dirty="0" err="1"/>
              <a:t>HarperDB</a:t>
            </a:r>
            <a:r>
              <a:rPr lang="en-US" dirty="0"/>
              <a:t> Cloud Instance</a:t>
            </a:r>
          </a:p>
          <a:p>
            <a:pPr lvl="1"/>
            <a:r>
              <a:rPr lang="en-US" dirty="0"/>
              <a:t>Instance Name</a:t>
            </a:r>
          </a:p>
          <a:p>
            <a:pPr lvl="1"/>
            <a:r>
              <a:rPr lang="en-US" dirty="0"/>
              <a:t>Username credentials</a:t>
            </a:r>
          </a:p>
        </p:txBody>
      </p:sp>
    </p:spTree>
    <p:extLst>
      <p:ext uri="{BB962C8B-B14F-4D97-AF65-F5344CB8AC3E}">
        <p14:creationId xmlns:p14="http://schemas.microsoft.com/office/powerpoint/2010/main" val="582582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E8E91-5467-C747-92FF-1926ED43DD15}"/>
              </a:ext>
            </a:extLst>
          </p:cNvPr>
          <p:cNvSpPr>
            <a:spLocks noGrp="1"/>
          </p:cNvSpPr>
          <p:nvPr>
            <p:ph type="title"/>
          </p:nvPr>
        </p:nvSpPr>
        <p:spPr/>
        <p:txBody>
          <a:bodyPr/>
          <a:lstStyle/>
          <a:p>
            <a:r>
              <a:rPr lang="en-US" dirty="0"/>
              <a:t>Schema, Table, and Hash</a:t>
            </a:r>
          </a:p>
        </p:txBody>
      </p:sp>
      <p:pic>
        <p:nvPicPr>
          <p:cNvPr id="5" name="Content Placeholder 4" descr="A screenshot of a cell phone&#10;&#10;Description automatically generated">
            <a:extLst>
              <a:ext uri="{FF2B5EF4-FFF2-40B4-BE49-F238E27FC236}">
                <a16:creationId xmlns:a16="http://schemas.microsoft.com/office/drawing/2014/main" id="{01D4D3E9-17A7-E349-8C12-4F69F8C06CFA}"/>
              </a:ext>
            </a:extLst>
          </p:cNvPr>
          <p:cNvPicPr>
            <a:picLocks noGrp="1" noChangeAspect="1"/>
          </p:cNvPicPr>
          <p:nvPr>
            <p:ph idx="1"/>
          </p:nvPr>
        </p:nvPicPr>
        <p:blipFill>
          <a:blip r:embed="rId3"/>
          <a:stretch>
            <a:fillRect/>
          </a:stretch>
        </p:blipFill>
        <p:spPr>
          <a:xfrm>
            <a:off x="2773363" y="2738929"/>
            <a:ext cx="7796212" cy="2624743"/>
          </a:xfrm>
        </p:spPr>
      </p:pic>
    </p:spTree>
    <p:extLst>
      <p:ext uri="{BB962C8B-B14F-4D97-AF65-F5344CB8AC3E}">
        <p14:creationId xmlns:p14="http://schemas.microsoft.com/office/powerpoint/2010/main" val="2552173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779BC-D7F2-5343-800A-A18B744748C6}"/>
              </a:ext>
            </a:extLst>
          </p:cNvPr>
          <p:cNvSpPr>
            <a:spLocks noGrp="1"/>
          </p:cNvSpPr>
          <p:nvPr>
            <p:ph type="title"/>
          </p:nvPr>
        </p:nvSpPr>
        <p:spPr/>
        <p:txBody>
          <a:bodyPr/>
          <a:lstStyle/>
          <a:p>
            <a:r>
              <a:rPr lang="en-US" dirty="0"/>
              <a:t>Bulk Upload Notes Data into </a:t>
            </a:r>
            <a:r>
              <a:rPr lang="en-US" dirty="0" err="1"/>
              <a:t>HarperDB</a:t>
            </a:r>
            <a:endParaRPr lang="en-US" dirty="0"/>
          </a:p>
        </p:txBody>
      </p:sp>
      <p:pic>
        <p:nvPicPr>
          <p:cNvPr id="5" name="Content Placeholder 4" descr="A screenshot of a computer screen&#10;&#10;Description automatically generated">
            <a:extLst>
              <a:ext uri="{FF2B5EF4-FFF2-40B4-BE49-F238E27FC236}">
                <a16:creationId xmlns:a16="http://schemas.microsoft.com/office/drawing/2014/main" id="{E8725041-4D15-054E-B736-972596EDFD06}"/>
              </a:ext>
            </a:extLst>
          </p:cNvPr>
          <p:cNvPicPr>
            <a:picLocks noGrp="1" noChangeAspect="1"/>
          </p:cNvPicPr>
          <p:nvPr>
            <p:ph idx="1"/>
          </p:nvPr>
        </p:nvPicPr>
        <p:blipFill>
          <a:blip r:embed="rId3"/>
          <a:stretch>
            <a:fillRect/>
          </a:stretch>
        </p:blipFill>
        <p:spPr>
          <a:xfrm>
            <a:off x="2773363" y="2739012"/>
            <a:ext cx="7796212" cy="2624577"/>
          </a:xfrm>
        </p:spPr>
      </p:pic>
    </p:spTree>
    <p:extLst>
      <p:ext uri="{BB962C8B-B14F-4D97-AF65-F5344CB8AC3E}">
        <p14:creationId xmlns:p14="http://schemas.microsoft.com/office/powerpoint/2010/main" val="3673683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99F92-9F4F-9340-B0E6-DE5495F754BA}"/>
              </a:ext>
            </a:extLst>
          </p:cNvPr>
          <p:cNvSpPr>
            <a:spLocks noGrp="1"/>
          </p:cNvSpPr>
          <p:nvPr>
            <p:ph type="title"/>
          </p:nvPr>
        </p:nvSpPr>
        <p:spPr/>
        <p:txBody>
          <a:bodyPr/>
          <a:lstStyle/>
          <a:p>
            <a:r>
              <a:rPr lang="en-US" dirty="0"/>
              <a:t>Notes Data as JSON objects in </a:t>
            </a:r>
            <a:r>
              <a:rPr lang="en-US" dirty="0" err="1"/>
              <a:t>HarperDB</a:t>
            </a:r>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F9FE330E-C329-A24A-80E7-BD99A3945F46}"/>
              </a:ext>
            </a:extLst>
          </p:cNvPr>
          <p:cNvPicPr>
            <a:picLocks noGrp="1" noChangeAspect="1"/>
          </p:cNvPicPr>
          <p:nvPr>
            <p:ph idx="1"/>
          </p:nvPr>
        </p:nvPicPr>
        <p:blipFill>
          <a:blip r:embed="rId3"/>
          <a:stretch>
            <a:fillRect/>
          </a:stretch>
        </p:blipFill>
        <p:spPr>
          <a:xfrm>
            <a:off x="2988748" y="2052638"/>
            <a:ext cx="7365441" cy="3997325"/>
          </a:xfrm>
        </p:spPr>
      </p:pic>
    </p:spTree>
    <p:extLst>
      <p:ext uri="{BB962C8B-B14F-4D97-AF65-F5344CB8AC3E}">
        <p14:creationId xmlns:p14="http://schemas.microsoft.com/office/powerpoint/2010/main" val="33897327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Madison</Template>
  <TotalTime>114</TotalTime>
  <Words>1195</Words>
  <Application>Microsoft Macintosh PowerPoint</Application>
  <PresentationFormat>Widescreen</PresentationFormat>
  <Paragraphs>84</Paragraphs>
  <Slides>18</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MS Shell Dlg 2</vt:lpstr>
      <vt:lpstr>Wingdings</vt:lpstr>
      <vt:lpstr>Wingdings 3</vt:lpstr>
      <vt:lpstr>Madison</vt:lpstr>
      <vt:lpstr>Moving Legacy Lotus Notes Applications to HarperDB</vt:lpstr>
      <vt:lpstr>Value in an unsupported environment</vt:lpstr>
      <vt:lpstr>Benefits</vt:lpstr>
      <vt:lpstr>Example Application: names.nsf</vt:lpstr>
      <vt:lpstr>Notes Application Document &amp; JSON</vt:lpstr>
      <vt:lpstr>Create the HarperDB Instance</vt:lpstr>
      <vt:lpstr>Schema, Table, and Hash</vt:lpstr>
      <vt:lpstr>Bulk Upload Notes Data into HarperDB</vt:lpstr>
      <vt:lpstr>Notes Data as JSON objects in HarperDB</vt:lpstr>
      <vt:lpstr>JSON Object in a Row</vt:lpstr>
      <vt:lpstr>Simple Web Application with HarperDB as the backend</vt:lpstr>
      <vt:lpstr>Test Application</vt:lpstr>
      <vt:lpstr>Query used on index.html</vt:lpstr>
      <vt:lpstr>Viewing Details</vt:lpstr>
      <vt:lpstr>Query for person.html</vt:lpstr>
      <vt:lpstr>Updating the JSON Object</vt:lpstr>
      <vt:lpstr>Query for editperson.html</vt:lpstr>
      <vt:lpstr>Additional Benefits of HarperDB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Moving Legacy Lotus Notes Applications to HarperDB</dc:title>
  <dc:creator>Jason Freis</dc:creator>
  <cp:lastModifiedBy>Jason Freis</cp:lastModifiedBy>
  <cp:revision>11</cp:revision>
  <dcterms:created xsi:type="dcterms:W3CDTF">2020-06-16T01:37:43Z</dcterms:created>
  <dcterms:modified xsi:type="dcterms:W3CDTF">2020-06-16T03:32:20Z</dcterms:modified>
</cp:coreProperties>
</file>

<file path=docProps/thumbnail.jpeg>
</file>